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1" r:id="rId3"/>
  </p:sldMasterIdLst>
  <p:notesMasterIdLst>
    <p:notesMasterId r:id="rId22"/>
  </p:notesMasterIdLst>
  <p:handoutMasterIdLst>
    <p:handoutMasterId r:id="rId23"/>
  </p:handoutMasterIdLst>
  <p:sldIdLst>
    <p:sldId id="258" r:id="rId4"/>
    <p:sldId id="259" r:id="rId5"/>
    <p:sldId id="260" r:id="rId6"/>
    <p:sldId id="263" r:id="rId7"/>
    <p:sldId id="264" r:id="rId8"/>
    <p:sldId id="266" r:id="rId9"/>
    <p:sldId id="267" r:id="rId10"/>
    <p:sldId id="272" r:id="rId11"/>
    <p:sldId id="287" r:id="rId12"/>
    <p:sldId id="273" r:id="rId13"/>
    <p:sldId id="276" r:id="rId14"/>
    <p:sldId id="277" r:id="rId15"/>
    <p:sldId id="285" r:id="rId16"/>
    <p:sldId id="286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422C16"/>
    <a:srgbClr val="0C788E"/>
    <a:srgbClr val="006666"/>
    <a:srgbClr val="0099CC"/>
    <a:srgbClr val="660066"/>
    <a:srgbClr val="5F5F5F"/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7" autoAdjust="0"/>
    <p:restoredTop sz="86437" autoAdjust="0"/>
  </p:normalViewPr>
  <p:slideViewPr>
    <p:cSldViewPr>
      <p:cViewPr varScale="1">
        <p:scale>
          <a:sx n="97" d="100"/>
          <a:sy n="97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4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2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І кв 1023</c:v>
                </c:pt>
                <c:pt idx="1">
                  <c:v>ІІ кв 930</c:v>
                </c:pt>
                <c:pt idx="2">
                  <c:v>ІІІ кв 1177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больше 1 л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І кв 1023</c:v>
                </c:pt>
                <c:pt idx="1">
                  <c:v>ІІ кв 930</c:v>
                </c:pt>
                <c:pt idx="2">
                  <c:v>ІІІ кв 1177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гистерэктомии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І кв 1023</c:v>
                </c:pt>
                <c:pt idx="1">
                  <c:v>ІІ кв 930</c:v>
                </c:pt>
                <c:pt idx="2">
                  <c:v>ІІІ кв 1177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гемотрансфузии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І кв 1023</c:v>
                </c:pt>
                <c:pt idx="1">
                  <c:v>ІІ кв 930</c:v>
                </c:pt>
                <c:pt idx="2">
                  <c:v>ІІІ кв 1177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51232"/>
        <c:axId val="41773312"/>
      </c:lineChart>
      <c:catAx>
        <c:axId val="15075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773312"/>
        <c:crosses val="autoZero"/>
        <c:auto val="1"/>
        <c:lblAlgn val="ctr"/>
        <c:lblOffset val="100"/>
        <c:noMultiLvlLbl val="0"/>
      </c:catAx>
      <c:valAx>
        <c:axId val="4177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51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6A6E-3A29-4A51-A248-720D63F4E6B7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F117-AD70-4B41-894C-1E6662863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34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BBD73-0695-424B-874A-95FEB5E44807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FA4DC-809B-4FDD-9201-9CB9CF6DD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3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76468BE-0179-4B51-AB41-DDC18E2C5E3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2FE0D08-1B9E-43CA-82B6-E16380D53BF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C108D-B2A0-4624-942F-7CF2D8CD91D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31824-8E0D-458A-9DF4-F42083A2E86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4F52AAA-BFDC-4B98-96E0-BE7305706881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A7209-43ED-4A66-BAF4-8ACB98CF5B6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76E3D-7C65-4E7E-8F73-8B34E0AECD2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8B71-5F13-4046-8C33-B2CA9676E5D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B85A5-7113-4DD7-B5C1-EBD7BB57278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14AA7-ADF0-4763-A154-85778DC96D29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A803E-B79D-43E5-8ECA-0D2C3F03679E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917F-383F-4A27-BF45-B734FCE793E2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74189-D55A-4E36-93E1-75899E363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8EDA9-6DB1-4F32-95C6-EA010212B446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77AB-E0E5-4301-A0E3-F800E9916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29B450-FADE-4417-9A24-B6648D83D5ED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714620"/>
            <a:ext cx="8458200" cy="1222375"/>
          </a:xfrm>
        </p:spPr>
        <p:txBody>
          <a:bodyPr/>
          <a:lstStyle/>
          <a:p>
            <a:pPr algn="ctr"/>
            <a:r>
              <a:rPr lang="ru-RU" b="1" dirty="0" smtClean="0"/>
              <a:t>Опыт команды АКС г. </a:t>
            </a:r>
            <a:r>
              <a:rPr lang="ru-RU" b="1" dirty="0" err="1" smtClean="0"/>
              <a:t>жанаозен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kk-KZ" dirty="0" smtClean="0"/>
              <a:t>ГКП </a:t>
            </a:r>
            <a:r>
              <a:rPr lang="kk-KZ" dirty="0" smtClean="0"/>
              <a:t>на ПХВ </a:t>
            </a:r>
          </a:p>
          <a:p>
            <a:pPr algn="ctr"/>
            <a:r>
              <a:rPr lang="kk-KZ" dirty="0" smtClean="0"/>
              <a:t>“Жанаозенский городской родильный дом”</a:t>
            </a:r>
            <a:endParaRPr lang="ru-RU" dirty="0"/>
          </a:p>
        </p:txBody>
      </p:sp>
      <p:pic>
        <p:nvPicPr>
          <p:cNvPr id="1026" name="Picture 2" descr="C:\Users\user\Desktop\сайт\эмбле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Интервью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k-KZ" dirty="0" smtClean="0"/>
              <a:t>«...рахметімді айтамын, ...алғысым шексіз, ...дәрігерлерге деген сенімділігім жоғары, күнәсі жоқ, ...жақсы қарады, қолдарынан келгенін жасады, ...сенім артпасам – бұл жерге келмес едім»</a:t>
            </a:r>
            <a:endParaRPr lang="ru-RU" b="1" dirty="0" smtClean="0"/>
          </a:p>
          <a:p>
            <a:r>
              <a:rPr lang="kk-KZ" dirty="0" smtClean="0"/>
              <a:t>«...жалғыздық, әлсіздік, қорқыныш, үрей, ...өліп қалмаймынба деп қорықтым»</a:t>
            </a:r>
            <a:endParaRPr lang="ru-RU" b="1" dirty="0" smtClean="0"/>
          </a:p>
          <a:p>
            <a:r>
              <a:rPr lang="kk-KZ" dirty="0" smtClean="0"/>
              <a:t>«...бірақ толғағымның қатты болғанынан </a:t>
            </a:r>
            <a:r>
              <a:rPr lang="kk-KZ" b="1" i="1" dirty="0" smtClean="0"/>
              <a:t>аяқ-қолым дірілдеп әлсіредім</a:t>
            </a:r>
            <a:r>
              <a:rPr lang="kk-KZ" dirty="0" smtClean="0"/>
              <a:t>. Осы жағдайымды акушерка толғақ кезінде болады деп кетті»</a:t>
            </a:r>
            <a:endParaRPr lang="ru-RU" b="1" dirty="0" smtClean="0"/>
          </a:p>
          <a:p>
            <a:r>
              <a:rPr lang="kk-KZ" dirty="0" smtClean="0"/>
              <a:t>«...очки киген акушерка қатты сөйледі, дөрекі сөйлеп, мені адам құрлы көрмеді»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За 9 мес 2017 проведено акс: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k-KZ" dirty="0" smtClean="0"/>
              <a:t>Всего АКС – 10:</a:t>
            </a:r>
          </a:p>
          <a:p>
            <a:pPr>
              <a:buNone/>
            </a:pPr>
            <a:r>
              <a:rPr lang="kk-KZ" dirty="0" smtClean="0"/>
              <a:t>Случаи: ПРК – 7 (70 </a:t>
            </a:r>
            <a:r>
              <a:rPr lang="en-US" dirty="0" smtClean="0"/>
              <a:t>%</a:t>
            </a:r>
            <a:r>
              <a:rPr lang="kk-KZ" dirty="0" smtClean="0"/>
              <a:t>), тяжелый ребенок в ПИТе – 1, </a:t>
            </a:r>
          </a:p>
          <a:p>
            <a:pPr>
              <a:buNone/>
            </a:pPr>
            <a:r>
              <a:rPr lang="kk-KZ" dirty="0" smtClean="0"/>
              <a:t>ПТС – 1, эклампсия – 1.</a:t>
            </a:r>
          </a:p>
          <a:p>
            <a:pPr>
              <a:buNone/>
            </a:pPr>
            <a:r>
              <a:rPr lang="kk-KZ" dirty="0" smtClean="0"/>
              <a:t>Из 7 случаев ПРК 4 закончились гистерэктомией (57,1 </a:t>
            </a:r>
            <a:r>
              <a:rPr lang="en-US" dirty="0" smtClean="0"/>
              <a:t>%</a:t>
            </a:r>
            <a:r>
              <a:rPr lang="kk-KZ" dirty="0" smtClean="0"/>
              <a:t>). </a:t>
            </a:r>
          </a:p>
          <a:p>
            <a:pPr>
              <a:buNone/>
            </a:pPr>
            <a:r>
              <a:rPr lang="kk-KZ" dirty="0" smtClean="0"/>
              <a:t>Основное упущение: отсутствие должного мониторинга после родов в режиме “</a:t>
            </a:r>
            <a:r>
              <a:rPr lang="en-US" dirty="0" smtClean="0"/>
              <a:t>online</a:t>
            </a:r>
            <a:r>
              <a:rPr lang="kk-KZ" dirty="0" smtClean="0"/>
              <a:t>” с отметкой в партограмме.</a:t>
            </a:r>
          </a:p>
          <a:p>
            <a:pPr>
              <a:buNone/>
            </a:pPr>
            <a:r>
              <a:rPr lang="kk-KZ" dirty="0" smtClean="0"/>
              <a:t>Разработано 50 рекомендации (в среднем 5 рекомендаций на одно заседание).</a:t>
            </a:r>
          </a:p>
          <a:p>
            <a:pPr>
              <a:buNone/>
            </a:pPr>
            <a:r>
              <a:rPr lang="kk-KZ" dirty="0" smtClean="0"/>
              <a:t>Внедрено 35 рекомендаций (70 </a:t>
            </a:r>
            <a:r>
              <a:rPr lang="en-US" dirty="0" smtClean="0"/>
              <a:t>%</a:t>
            </a:r>
            <a:r>
              <a:rPr lang="kk-KZ" dirty="0" smtClean="0"/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Кстати, о рекомендациях: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sz="46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pecific</a:t>
            </a:r>
            <a:r>
              <a:rPr lang="kk-KZ" sz="2800" dirty="0" smtClean="0"/>
              <a:t> </a:t>
            </a:r>
            <a:r>
              <a:rPr lang="en-US" sz="2800" dirty="0" smtClean="0"/>
              <a:t>-</a:t>
            </a:r>
            <a:r>
              <a:rPr lang="kk-KZ" sz="2800" dirty="0" smtClean="0"/>
              <a:t> </a:t>
            </a:r>
            <a:r>
              <a:rPr lang="ru-RU" sz="2800" dirty="0" smtClean="0"/>
              <a:t>конкретные             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kk-KZ" sz="2800" dirty="0" smtClean="0"/>
              <a:t>    </a:t>
            </a:r>
            <a:r>
              <a:rPr lang="en-US" sz="47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/>
              <a:t>easurable</a:t>
            </a:r>
            <a:r>
              <a:rPr lang="kk-KZ" dirty="0" smtClean="0"/>
              <a:t> </a:t>
            </a:r>
            <a:r>
              <a:rPr lang="en-US" sz="2800" dirty="0" smtClean="0"/>
              <a:t>-</a:t>
            </a:r>
            <a:r>
              <a:rPr lang="kk-KZ" sz="2800" dirty="0" smtClean="0"/>
              <a:t> </a:t>
            </a:r>
            <a:r>
              <a:rPr lang="ru-RU" sz="2800" dirty="0" smtClean="0"/>
              <a:t>измеримые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kk-KZ" sz="2800" dirty="0" smtClean="0"/>
              <a:t>   </a:t>
            </a:r>
            <a:r>
              <a:rPr lang="en-US" sz="2800" dirty="0" smtClean="0"/>
              <a:t> </a:t>
            </a:r>
            <a:r>
              <a:rPr lang="en-US" sz="42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chievable</a:t>
            </a:r>
            <a:r>
              <a:rPr lang="kk-KZ" dirty="0" smtClean="0"/>
              <a:t> </a:t>
            </a:r>
            <a:r>
              <a:rPr lang="en-US" sz="2800" dirty="0" smtClean="0"/>
              <a:t>-	</a:t>
            </a:r>
            <a:r>
              <a:rPr lang="ru-RU" sz="2800" dirty="0" smtClean="0"/>
              <a:t>достижимые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kk-KZ" sz="2800" dirty="0" smtClean="0"/>
              <a:t>   </a:t>
            </a:r>
            <a:r>
              <a:rPr lang="en-US" sz="52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ealistic</a:t>
            </a:r>
            <a:r>
              <a:rPr lang="kk-KZ" sz="2800" dirty="0" smtClean="0"/>
              <a:t> </a:t>
            </a:r>
            <a:r>
              <a:rPr lang="en-US" sz="2800" dirty="0" smtClean="0"/>
              <a:t>-</a:t>
            </a:r>
            <a:r>
              <a:rPr lang="ru-RU" sz="2800" dirty="0" smtClean="0"/>
              <a:t> реалистичные</a:t>
            </a:r>
            <a:r>
              <a:rPr lang="en-US" sz="2800" dirty="0" smtClean="0"/>
              <a:t>  </a:t>
            </a:r>
            <a:endParaRPr lang="kk-KZ" sz="2800" dirty="0" smtClean="0"/>
          </a:p>
          <a:p>
            <a:pPr marL="0" indent="0">
              <a:buNone/>
            </a:pPr>
            <a:r>
              <a:rPr lang="kk-KZ" sz="2800" dirty="0" smtClean="0">
                <a:solidFill>
                  <a:srgbClr val="FF0000"/>
                </a:solidFill>
              </a:rPr>
              <a:t>     </a:t>
            </a:r>
            <a:r>
              <a:rPr lang="en-US" sz="62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ime-bound</a:t>
            </a:r>
            <a:r>
              <a:rPr lang="kk-KZ" sz="2800" dirty="0" smtClean="0"/>
              <a:t> </a:t>
            </a:r>
            <a:r>
              <a:rPr lang="en-US" sz="2800" dirty="0" smtClean="0"/>
              <a:t>- </a:t>
            </a:r>
            <a:r>
              <a:rPr lang="ru-RU" sz="2800" dirty="0" smtClean="0"/>
              <a:t>ограниченные                                                                                                 по срокам</a:t>
            </a:r>
            <a:endParaRPr lang="uk-UA" sz="2800" dirty="0" smtClean="0"/>
          </a:p>
          <a:p>
            <a:endParaRPr lang="kk-KZ" dirty="0" smtClean="0"/>
          </a:p>
          <a:p>
            <a:r>
              <a:rPr lang="kk-KZ" dirty="0" smtClean="0"/>
              <a:t>3-4 основные рекомендации </a:t>
            </a:r>
          </a:p>
          <a:p>
            <a:r>
              <a:rPr lang="kk-KZ" dirty="0" smtClean="0"/>
              <a:t>в ходе 1 заседания</a:t>
            </a:r>
            <a:endParaRPr lang="ru-RU" dirty="0"/>
          </a:p>
        </p:txBody>
      </p:sp>
      <p:pic>
        <p:nvPicPr>
          <p:cNvPr id="6" name="Содержимое 5" descr="IMG_20171108_1558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Мониторинг Индикаторов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071679"/>
          <a:ext cx="7929618" cy="250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327"/>
                <a:gridCol w="2855079"/>
                <a:gridCol w="1061053"/>
                <a:gridCol w="1061053"/>
                <a:gridCol w="1061053"/>
                <a:gridCol w="1061053"/>
              </a:tblGrid>
              <a:tr h="588382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Показатель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І кв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ІІ кв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ІІІ кв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9 мес </a:t>
                      </a:r>
                    </a:p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2017 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18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Количество родов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1023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930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1177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3130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18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ПРК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18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Больше 1 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18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Гистерэктомия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09"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Гемотрансфузии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Значения индикаторов достигнуты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Трудности и препятствия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Перегрузка персонала, вследствие чего трудно обеспечить присутствие всего заинтересованного персонала (опоздания, отсутствие, внезапный вызов).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Нарушение правил заседания и кодекса поведения: словесная агрессия, психологическое давление, прямые обвинения.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Большое число рекомендаций, (зачастую, расплывчатых и неопределенных) несоответствующих принципам </a:t>
            </a:r>
            <a:r>
              <a:rPr lang="en-US" dirty="0" smtClean="0"/>
              <a:t>SMART</a:t>
            </a:r>
            <a:r>
              <a:rPr lang="kk-KZ" dirty="0" smtClean="0"/>
              <a:t>, внедрение и исполнение которых трудно проконтролировать.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Упущенные возможности, повторяющиеся из случая в случай (“наступаем на одни и те же грабли”), т.е. рекомендации не выполняются.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Не все сотрудники заинтересованы во внедрении и исполнении рекомендаций.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Стремление начальства выявить виновных для применения административных санкций.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</a:rPr>
              <a:t>Пути решения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Соблюдение методологии сессии аудита, тайм-менеджмент: 1 сессия – 1 случай, 10 мин для контроля прошлых рекомендаций, 15 мин на доклад и интервью, 60-90 мин само заседание.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Каждый раз перед заседанием повторять базовые правила проведения аудита, кодекс поведения, приглашать только тех сотрудников, которые имеют прямое отношение к рассматриваемому случаю (личность модератора).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Улучшение навыков по разработке рекомендаций по принципам </a:t>
            </a:r>
            <a:r>
              <a:rPr lang="en-US" dirty="0" smtClean="0"/>
              <a:t>SMART</a:t>
            </a:r>
            <a:r>
              <a:rPr lang="kk-KZ" dirty="0" smtClean="0"/>
              <a:t>, стараться выработать основные 3-4 рекомендации, не распыляться на мелкие упущения (например, неправильное оформление документации).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Необходимо за каждой рекомендацией закрепить конкретное лицо и поставить жесткие сроки. На следующей сессии аудита ответственное лицо должно отчитаться о внедрении и исполнении рекомендации. 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Обосновать всему коллективу необходимость выполнения рекомендаций, мотивировать повышением качества помощи, экономической выгодой.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kk-KZ" dirty="0" smtClean="0"/>
              <a:t>Донести до руководства о недопустимости применения карательных мер, убедить использовать административные ресурсы для успешного внедрения рекомендаций.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Теодор рузвельт, 26-й президент США:</a:t>
            </a:r>
            <a:endParaRPr lang="ru-RU" dirty="0"/>
          </a:p>
        </p:txBody>
      </p:sp>
      <p:pic>
        <p:nvPicPr>
          <p:cNvPr id="6" name="Содержимое 5" descr="рузвельт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3357586" cy="40052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kk-KZ" b="1" i="1" dirty="0" smtClean="0"/>
          </a:p>
          <a:p>
            <a:pPr>
              <a:buNone/>
            </a:pPr>
            <a:r>
              <a:rPr lang="kk-KZ" b="1" i="1" dirty="0" smtClean="0"/>
              <a:t>Не ошибается тот, кто ничего не делает.</a:t>
            </a:r>
          </a:p>
          <a:p>
            <a:pPr>
              <a:buNone/>
            </a:pPr>
            <a:r>
              <a:rPr lang="kk-KZ" b="1" i="1" dirty="0" smtClean="0"/>
              <a:t>Не бойтесь ошибаться – бойтесь повторять ошибки.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Содержимое 3" descr="кул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571612"/>
            <a:ext cx="3124944" cy="3017845"/>
          </a:xfrm>
        </p:spPr>
      </p:pic>
      <p:sp>
        <p:nvSpPr>
          <p:cNvPr id="5" name="TextBox 4"/>
          <p:cNvSpPr txBox="1"/>
          <p:nvPr/>
        </p:nvSpPr>
        <p:spPr>
          <a:xfrm>
            <a:off x="1785918" y="4929198"/>
            <a:ext cx="5786478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latin typeface="+mj-lt"/>
              </a:rPr>
              <a:t>РАБОТАЙТЕ, БРАТЬЯ !</a:t>
            </a:r>
            <a:endParaRPr lang="ru-RU" sz="4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58200" cy="520700"/>
          </a:xfrm>
        </p:spPr>
        <p:txBody>
          <a:bodyPr>
            <a:normAutofit/>
          </a:bodyPr>
          <a:lstStyle/>
          <a:p>
            <a:r>
              <a:rPr lang="kk-KZ" dirty="0" smtClean="0"/>
              <a:t>ГКП на ПХВ “Жанаозенский городской родильный дом”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214422"/>
            <a:ext cx="3008313" cy="5000660"/>
          </a:xfrm>
        </p:spPr>
        <p:txBody>
          <a:bodyPr>
            <a:normAutofit fontScale="92500" lnSpcReduction="10000"/>
          </a:bodyPr>
          <a:lstStyle/>
          <a:p>
            <a:r>
              <a:rPr lang="kk-KZ" dirty="0" smtClean="0"/>
              <a:t>Родильный стационар ІІ уровня </a:t>
            </a:r>
          </a:p>
          <a:p>
            <a:r>
              <a:rPr lang="kk-KZ" dirty="0" smtClean="0"/>
              <a:t>на 100 коек в г. Жанаозен Мангистауской обл.</a:t>
            </a:r>
          </a:p>
          <a:p>
            <a:endParaRPr lang="kk-KZ" dirty="0" smtClean="0"/>
          </a:p>
          <a:p>
            <a:r>
              <a:rPr lang="kk-KZ" dirty="0" smtClean="0"/>
              <a:t>Количество родов за 2016 год – </a:t>
            </a:r>
          </a:p>
          <a:p>
            <a:r>
              <a:rPr lang="kk-KZ" dirty="0" smtClean="0"/>
              <a:t>4 224, за 9 мес 2017 г – 3 130.</a:t>
            </a:r>
          </a:p>
          <a:p>
            <a:endParaRPr lang="kk-KZ" dirty="0" smtClean="0"/>
          </a:p>
          <a:p>
            <a:r>
              <a:rPr lang="kk-KZ" dirty="0" smtClean="0"/>
              <a:t>Количество врачей: </a:t>
            </a:r>
          </a:p>
          <a:p>
            <a:r>
              <a:rPr lang="kk-KZ" dirty="0" smtClean="0"/>
              <a:t>штатных должностей – 38,5</a:t>
            </a:r>
          </a:p>
          <a:p>
            <a:r>
              <a:rPr lang="kk-KZ" dirty="0"/>
              <a:t>ф</a:t>
            </a:r>
            <a:r>
              <a:rPr lang="kk-KZ" dirty="0" smtClean="0"/>
              <a:t>изических лиц – 24</a:t>
            </a:r>
          </a:p>
          <a:p>
            <a:r>
              <a:rPr lang="kk-KZ" dirty="0"/>
              <a:t>о</a:t>
            </a:r>
            <a:r>
              <a:rPr lang="kk-KZ" dirty="0" smtClean="0"/>
              <a:t>беспеченность – 63 </a:t>
            </a:r>
            <a:r>
              <a:rPr lang="en-US" dirty="0" smtClean="0"/>
              <a:t>%</a:t>
            </a:r>
            <a:endParaRPr lang="kk-KZ" dirty="0" smtClean="0"/>
          </a:p>
          <a:p>
            <a:endParaRPr lang="kk-KZ" dirty="0" smtClean="0"/>
          </a:p>
          <a:p>
            <a:r>
              <a:rPr lang="en-US" dirty="0" smtClean="0"/>
              <a:t>C</a:t>
            </a:r>
            <a:r>
              <a:rPr lang="kk-KZ" dirty="0" smtClean="0"/>
              <a:t>редний медперсонал:</a:t>
            </a:r>
          </a:p>
          <a:p>
            <a:r>
              <a:rPr lang="kk-KZ" dirty="0"/>
              <a:t>ш</a:t>
            </a:r>
            <a:r>
              <a:rPr lang="kk-KZ" dirty="0" smtClean="0"/>
              <a:t>татных единиц – 75</a:t>
            </a:r>
          </a:p>
          <a:p>
            <a:r>
              <a:rPr lang="kk-KZ" dirty="0" smtClean="0"/>
              <a:t>физических лиц – 74</a:t>
            </a:r>
          </a:p>
          <a:p>
            <a:r>
              <a:rPr lang="kk-KZ" dirty="0" smtClean="0"/>
              <a:t>обеспеченность – 100 </a:t>
            </a:r>
            <a:r>
              <a:rPr lang="en-US" dirty="0" smtClean="0"/>
              <a:t>%</a:t>
            </a:r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АКС внедрен в 2016 г, когда приказом директора № 24-ІІ/а </a:t>
            </a:r>
          </a:p>
          <a:p>
            <a:r>
              <a:rPr lang="kk-KZ" dirty="0" smtClean="0"/>
              <a:t>от 01.03.2016 г создана мультидисциплинарная команда </a:t>
            </a:r>
          </a:p>
          <a:p>
            <a:r>
              <a:rPr lang="kk-KZ" dirty="0" smtClean="0"/>
              <a:t>по аудиту критических случаев</a:t>
            </a:r>
            <a:endParaRPr lang="en-US" dirty="0" smtClean="0"/>
          </a:p>
          <a:p>
            <a:endParaRPr lang="kk-KZ" dirty="0" smtClean="0"/>
          </a:p>
        </p:txBody>
      </p:sp>
      <p:pic>
        <p:nvPicPr>
          <p:cNvPr id="5" name="Содержимое 4" descr="IMG_0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29783"/>
            <a:ext cx="5340350" cy="3560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Мультидисциплинарная команда (рабочая группа)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28802"/>
          <a:ext cx="811532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36"/>
                <a:gridCol w="3937563"/>
                <a:gridCol w="3394729"/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1" cap="none" spc="0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№</a:t>
                      </a:r>
                      <a:endParaRPr lang="ru-RU" b="1" cap="none" spc="0" dirty="0">
                        <a:ln w="1905"/>
                        <a:solidFill>
                          <a:srgbClr val="0070C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1" cap="none" spc="0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Должность</a:t>
                      </a:r>
                      <a:endParaRPr lang="ru-RU" b="1" cap="none" spc="0" dirty="0">
                        <a:ln w="1905"/>
                        <a:solidFill>
                          <a:srgbClr val="0070C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1" cap="none" spc="0" dirty="0" smtClean="0">
                          <a:ln w="1905"/>
                          <a:solidFill>
                            <a:srgbClr val="0070C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Роль в команде</a:t>
                      </a:r>
                      <a:endParaRPr lang="ru-RU" b="1" cap="none" spc="0" dirty="0">
                        <a:ln w="1905"/>
                        <a:solidFill>
                          <a:srgbClr val="0070C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Зам. директора по СПП и ВА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Модератор</a:t>
                      </a:r>
                      <a:r>
                        <a:rPr lang="kk-KZ" b="0" cap="none" spc="0" baseline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Старшая акушерка родблока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Секретарь 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Психолог 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Интервьюер 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4.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Зам. директора по лечебной работе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Консультант 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Акушер-гинеколог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Докладчик 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Анестезиолог-реаниматолог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Член команды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Акушерка 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b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Член команды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b="0" cap="none" spc="0" dirty="0" smtClean="0">
                          <a:ln w="1905"/>
                          <a:solidFill>
                            <a:sysClr val="windowText" lastClr="0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Анестезистка 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Член команды</a:t>
                      </a:r>
                      <a:endParaRPr lang="ru-RU" b="0" cap="none" spc="0" dirty="0">
                        <a:ln w="1905"/>
                        <a:solidFill>
                          <a:sysClr val="windowText" lastClr="00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За 2016 проведено акс: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dirty="0" smtClean="0"/>
              <a:t>Всего АКС – 8:</a:t>
            </a:r>
          </a:p>
          <a:p>
            <a:pPr>
              <a:buNone/>
            </a:pPr>
            <a:r>
              <a:rPr lang="kk-KZ" dirty="0" smtClean="0"/>
              <a:t>Случаи: ПРК – 7 (87,5 </a:t>
            </a:r>
            <a:r>
              <a:rPr lang="en-US" dirty="0" smtClean="0"/>
              <a:t>%</a:t>
            </a:r>
            <a:r>
              <a:rPr lang="kk-KZ" dirty="0" smtClean="0"/>
              <a:t>), эклампсия – 1.</a:t>
            </a:r>
          </a:p>
          <a:p>
            <a:pPr>
              <a:buNone/>
            </a:pPr>
            <a:r>
              <a:rPr lang="kk-KZ" dirty="0" smtClean="0"/>
              <a:t>Из 7 случаев ПРК 5 закончились гистерэктомией (71,4 </a:t>
            </a:r>
            <a:r>
              <a:rPr lang="en-US" dirty="0" smtClean="0"/>
              <a:t>%</a:t>
            </a:r>
            <a:r>
              <a:rPr lang="kk-KZ" dirty="0" smtClean="0"/>
              <a:t>).</a:t>
            </a:r>
          </a:p>
          <a:p>
            <a:pPr>
              <a:buNone/>
            </a:pPr>
            <a:r>
              <a:rPr lang="kk-KZ" dirty="0" smtClean="0"/>
              <a:t>Критерии случая: кровочение более 1,0 л, </a:t>
            </a:r>
          </a:p>
          <a:p>
            <a:pPr>
              <a:buNone/>
            </a:pPr>
            <a:r>
              <a:rPr lang="kk-KZ" dirty="0" smtClean="0"/>
              <a:t>гемотрансфузия, гистерэктомия</a:t>
            </a:r>
          </a:p>
          <a:p>
            <a:pPr>
              <a:buNone/>
            </a:pPr>
            <a:r>
              <a:rPr lang="kk-KZ" dirty="0" smtClean="0"/>
              <a:t>Разработано 52 рекомендации (в среднем 6,5 рекомендаций на одно заседание).</a:t>
            </a:r>
          </a:p>
          <a:p>
            <a:pPr>
              <a:buNone/>
            </a:pPr>
            <a:r>
              <a:rPr lang="kk-KZ" dirty="0" smtClean="0"/>
              <a:t>Внедрено 46 рекомендаций (88,4 </a:t>
            </a:r>
            <a:r>
              <a:rPr lang="en-US" dirty="0" smtClean="0"/>
              <a:t>%</a:t>
            </a:r>
            <a:r>
              <a:rPr lang="kk-KZ" dirty="0" smtClean="0"/>
              <a:t>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Оценка объективной ситуации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071678"/>
          <a:ext cx="78391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49"/>
                <a:gridCol w="3098701"/>
                <a:gridCol w="1959775"/>
                <a:gridCol w="1959775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Показатель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Количество родов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4224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4113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ПРК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До 1 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Больше 1 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Больше 2 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2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Гистерэктомия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Шымкент-2017: что изменилось?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kk-KZ" dirty="0" smtClean="0"/>
              <a:t>1. ПРК: кровопотеря 1500 мл, </a:t>
            </a:r>
          </a:p>
          <a:p>
            <a:pPr marL="514350" indent="-514350">
              <a:buAutoNum type="arabicPeriod"/>
            </a:pPr>
            <a:r>
              <a:rPr lang="kk-KZ" dirty="0" smtClean="0"/>
              <a:t>гемотрансфузия, гистерэктомия.</a:t>
            </a:r>
          </a:p>
          <a:p>
            <a:pPr marL="514350" indent="-514350">
              <a:buNone/>
            </a:pPr>
            <a:r>
              <a:rPr lang="kk-KZ" dirty="0" smtClean="0"/>
              <a:t>2. Эклампсия.</a:t>
            </a:r>
          </a:p>
          <a:p>
            <a:pPr marL="514350" indent="-514350">
              <a:buNone/>
            </a:pPr>
            <a:r>
              <a:rPr lang="kk-KZ" dirty="0" smtClean="0"/>
              <a:t>3. ПТС: осложненная антенатальной гибелью плода в стационаре, ПОНРП в стационаре, дисфункция какого-либо органа (отек легких, ОПН, ОЖГБ, </a:t>
            </a:r>
            <a:r>
              <a:rPr lang="en-US" dirty="0" smtClean="0"/>
              <a:t>HELLP</a:t>
            </a:r>
            <a:r>
              <a:rPr lang="kk-KZ" dirty="0" smtClean="0"/>
              <a:t>).</a:t>
            </a:r>
          </a:p>
          <a:p>
            <a:pPr marL="514350" indent="-514350">
              <a:buNone/>
            </a:pPr>
            <a:r>
              <a:rPr lang="kk-KZ" dirty="0" smtClean="0"/>
              <a:t>4. Тяжелый ребенок в ПИТе: 1/2 балла по шкале Апгар, кома.</a:t>
            </a:r>
          </a:p>
          <a:p>
            <a:pPr marL="514350" indent="-514350">
              <a:buNone/>
            </a:pPr>
            <a:r>
              <a:rPr lang="kk-KZ" dirty="0" smtClean="0"/>
              <a:t>5. ИСМП, сепсис: дисфункция одного из органов/систем, лапаротомия (акушерский перитонит), перевод в ОРИТ.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Индикаторы мониторинга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dirty="0" smtClean="0"/>
              <a:t>1. ПРК: снижение кол-ва ПРК, снижение кол-ва ПРК &gt; 1,0 л, снижение кол-ва гистерэктомий, снижение кол-ва гемотрансфузий.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2. ИСМП, сепсис: </a:t>
            </a:r>
            <a:r>
              <a:rPr lang="en-US" dirty="0" smtClean="0"/>
              <a:t>%</a:t>
            </a:r>
            <a:r>
              <a:rPr lang="kk-KZ" dirty="0" smtClean="0"/>
              <a:t> а/б терапии в соответствии со стандартными, все случаи смены а/б на ІІ-ІІІ поколение, все случаи пролонгированной а/б терапии.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Стандартные бланки</a:t>
            </a:r>
            <a:endParaRPr lang="ru-RU" dirty="0"/>
          </a:p>
        </p:txBody>
      </p:sp>
      <p:pic>
        <p:nvPicPr>
          <p:cNvPr id="5" name="Содержимое 4" descr="шаб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71612"/>
            <a:ext cx="868680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Стандартные бланки</a:t>
            </a:r>
            <a:endParaRPr lang="ru-RU" dirty="0"/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143932" cy="5143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6149</TotalTime>
  <Words>920</Words>
  <Application>Microsoft Office PowerPoint</Application>
  <PresentationFormat>Экран (4:3)</PresentationFormat>
  <Paragraphs>182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Специальное оформление</vt:lpstr>
      <vt:lpstr>1_Специальное оформление</vt:lpstr>
      <vt:lpstr>Трек</vt:lpstr>
      <vt:lpstr>Опыт команды АКС г. жанаозен</vt:lpstr>
      <vt:lpstr>ГКП на ПХВ “Жанаозенский городской родильный дом”</vt:lpstr>
      <vt:lpstr>Мультидисциплинарная команда (рабочая группа)</vt:lpstr>
      <vt:lpstr>За 2016 проведено акс:</vt:lpstr>
      <vt:lpstr>Оценка объективной ситуации</vt:lpstr>
      <vt:lpstr>Шымкент-2017: что изменилось?</vt:lpstr>
      <vt:lpstr>Индикаторы мониторинга</vt:lpstr>
      <vt:lpstr>Стандартные бланки</vt:lpstr>
      <vt:lpstr>Стандартные бланки</vt:lpstr>
      <vt:lpstr>Интервью</vt:lpstr>
      <vt:lpstr>За 9 мес 2017 проведено акс:</vt:lpstr>
      <vt:lpstr>Кстати, о рекомендациях:</vt:lpstr>
      <vt:lpstr>Мониторинг Индикаторов </vt:lpstr>
      <vt:lpstr>Значения индикаторов достигнуты</vt:lpstr>
      <vt:lpstr>Трудности и препятствия</vt:lpstr>
      <vt:lpstr>Пути решения</vt:lpstr>
      <vt:lpstr>Теодор рузвельт, 26-й президент США:</vt:lpstr>
      <vt:lpstr>СПАСИБО ЗА ВНИМАНИЕ!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Малгаздаров Гибрат Тлеукенович</cp:lastModifiedBy>
  <cp:revision>1211</cp:revision>
  <dcterms:created xsi:type="dcterms:W3CDTF">2010-05-23T14:28:12Z</dcterms:created>
  <dcterms:modified xsi:type="dcterms:W3CDTF">2018-08-15T11:31:58Z</dcterms:modified>
</cp:coreProperties>
</file>